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70"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solidFill>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1"/>
            <a:r>
              <a:rPr lang="ar-EG"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مادة/الإعلام و حقوق الانسان</a:t>
            </a:r>
            <a:br>
              <a:rPr lang="ar-EG"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أ.د/ عبد الله زلطة</a:t>
            </a:r>
            <a:endParaRPr lang="ar-EG"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p:txBody>
          <a:bodyPr>
            <a:normAutofit/>
          </a:bodyPr>
          <a:lstStyle/>
          <a:p>
            <a:pPr rtl="1"/>
            <a:r>
              <a:rPr lang="ar-EG" sz="2800" b="1" dirty="0" smtClean="0">
                <a:solidFill>
                  <a:sysClr val="windowText" lastClr="000000"/>
                </a:solidFill>
              </a:rPr>
              <a:t>الفصل </a:t>
            </a:r>
            <a:r>
              <a:rPr lang="ar-EG" sz="2800" b="1" dirty="0">
                <a:solidFill>
                  <a:sysClr val="windowText" lastClr="000000"/>
                </a:solidFill>
              </a:rPr>
              <a:t>الخامس </a:t>
            </a:r>
            <a:endParaRPr lang="ar-EG" sz="2800" b="1" dirty="0" smtClean="0">
              <a:solidFill>
                <a:sysClr val="windowText" lastClr="000000"/>
              </a:solidFill>
            </a:endParaRPr>
          </a:p>
          <a:p>
            <a:pPr rtl="1"/>
            <a:r>
              <a:rPr lang="ar-EG" sz="2800" b="1" dirty="0" smtClean="0">
                <a:solidFill>
                  <a:sysClr val="windowText" lastClr="000000"/>
                </a:solidFill>
              </a:rPr>
              <a:t> </a:t>
            </a:r>
            <a:r>
              <a:rPr lang="ar-EG" sz="2800" b="1" dirty="0">
                <a:solidFill>
                  <a:sysClr val="windowText" lastClr="000000"/>
                </a:solidFill>
              </a:rPr>
              <a:t>حق الرد والتصحيح لجمهور الصحف في الوطن العربي</a:t>
            </a:r>
          </a:p>
        </p:txBody>
      </p:sp>
      <p:sp>
        <p:nvSpPr>
          <p:cNvPr id="4" name="TextBox 3"/>
          <p:cNvSpPr txBox="1"/>
          <p:nvPr/>
        </p:nvSpPr>
        <p:spPr>
          <a:xfrm>
            <a:off x="7162800" y="533400"/>
            <a:ext cx="1219200" cy="738664"/>
          </a:xfrm>
          <a:prstGeom prst="rect">
            <a:avLst/>
          </a:prstGeom>
          <a:noFill/>
        </p:spPr>
        <p:txBody>
          <a:bodyPr wrap="square" rtlCol="1">
            <a:spAutoFit/>
          </a:bodyPr>
          <a:lstStyle/>
          <a:p>
            <a:pPr algn="r" rtl="1"/>
            <a:r>
              <a:rPr lang="ar-EG" sz="1400" b="1" dirty="0" smtClean="0"/>
              <a:t>جامعة بنها</a:t>
            </a:r>
          </a:p>
          <a:p>
            <a:pPr algn="r" rtl="1"/>
            <a:r>
              <a:rPr lang="ar-EG" sz="1400" b="1" dirty="0" smtClean="0"/>
              <a:t>كلية الاداب</a:t>
            </a:r>
          </a:p>
          <a:p>
            <a:pPr algn="r" rtl="1"/>
            <a:r>
              <a:rPr lang="ar-EG" sz="1400" b="1" dirty="0" smtClean="0"/>
              <a:t>قسم الإعلام</a:t>
            </a:r>
          </a:p>
        </p:txBody>
      </p:sp>
    </p:spTree>
    <p:extLst>
      <p:ext uri="{BB962C8B-B14F-4D97-AF65-F5344CB8AC3E}">
        <p14:creationId xmlns:p14="http://schemas.microsoft.com/office/powerpoint/2010/main" val="3813451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pPr rtl="1"/>
            <a:r>
              <a:rPr lang="ar-EG" b="1" dirty="0">
                <a:ln w="6350">
                  <a:solidFill>
                    <a:schemeClr val="bg1">
                      <a:lumMod val="65000"/>
                    </a:schemeClr>
                  </a:solidFill>
                </a:ln>
                <a:solidFill>
                  <a:sysClr val="windowText" lastClr="000000"/>
                </a:solidFill>
              </a:rPr>
              <a:t>حق الرد والتصحيح</a:t>
            </a:r>
            <a:r>
              <a:rPr lang="en-US" b="1" dirty="0">
                <a:ln w="6350">
                  <a:solidFill>
                    <a:schemeClr val="bg1">
                      <a:lumMod val="65000"/>
                    </a:schemeClr>
                  </a:solidFill>
                </a:ln>
                <a:solidFill>
                  <a:sysClr val="windowText" lastClr="000000"/>
                </a:solidFill>
              </a:rPr>
              <a:t/>
            </a:r>
            <a:br>
              <a:rPr lang="en-US" b="1" dirty="0">
                <a:ln w="6350">
                  <a:solidFill>
                    <a:schemeClr val="bg1">
                      <a:lumMod val="65000"/>
                    </a:schemeClr>
                  </a:solidFill>
                </a:ln>
                <a:solidFill>
                  <a:sysClr val="windowText" lastClr="000000"/>
                </a:solidFill>
              </a:rPr>
            </a:br>
            <a:r>
              <a:rPr lang="ar-EG" b="1" dirty="0">
                <a:ln w="6350">
                  <a:solidFill>
                    <a:schemeClr val="bg1">
                      <a:lumMod val="65000"/>
                    </a:schemeClr>
                  </a:solidFill>
                </a:ln>
                <a:solidFill>
                  <a:sysClr val="windowText" lastClr="000000"/>
                </a:solidFill>
              </a:rPr>
              <a:t>في قانون المطبوعات الكويتي</a:t>
            </a:r>
            <a:endParaRPr lang="en-US" b="1" dirty="0">
              <a:ln w="6350">
                <a:solidFill>
                  <a:schemeClr val="bg1">
                    <a:lumMod val="65000"/>
                  </a:schemeClr>
                </a:solidFill>
              </a:ln>
              <a:solidFill>
                <a:sysClr val="windowText" lastClr="000000"/>
              </a:solidFill>
            </a:endParaRPr>
          </a:p>
        </p:txBody>
      </p:sp>
      <p:sp>
        <p:nvSpPr>
          <p:cNvPr id="3" name="Content Placeholder 2"/>
          <p:cNvSpPr>
            <a:spLocks noGrp="1"/>
          </p:cNvSpPr>
          <p:nvPr>
            <p:ph idx="1"/>
          </p:nvPr>
        </p:nvSpPr>
        <p:spPr/>
        <p:txBody>
          <a:bodyPr>
            <a:normAutofit fontScale="25000" lnSpcReduction="20000"/>
          </a:bodyPr>
          <a:lstStyle/>
          <a:p>
            <a:pPr marL="0" indent="0" algn="r" rtl="1">
              <a:lnSpc>
                <a:spcPct val="120000"/>
              </a:lnSpc>
              <a:buNone/>
            </a:pPr>
            <a:r>
              <a:rPr lang="ar-EG" sz="8800" dirty="0" smtClean="0"/>
              <a:t>   صدر </a:t>
            </a:r>
            <a:r>
              <a:rPr lang="ar-EG" sz="8800" dirty="0"/>
              <a:t>أول قانون للمطبوعات والنشر في دولة الكويت عام 1956 في عهد أمير الكويت الراحل عبد الله السالم الصباح، وفي 26 يناير 1961 أصدر الشيخ عبد الله السالم القانون رقم 3 لسنة 1961 بشأن المطبوعات والنشر، والذي لم يحو وقتها أي نص يتعلق بحق الرد والتصحيح، شأنه في ذلك شأن جميع قوانين الصحافة والمطبوعات الصادرة في الدول العربية حينئذ، باستثناء قانون المطبوعات اللبناني الصادر عام 1962 الذي خصص فصلاً كاملاً لهذا الموضوع، كما سنوضح في صفحات لاحقة من هذا الفصل.</a:t>
            </a:r>
            <a:endParaRPr lang="en-US" sz="8800" dirty="0"/>
          </a:p>
          <a:p>
            <a:pPr marL="0" indent="0" algn="r" rtl="1">
              <a:lnSpc>
                <a:spcPct val="120000"/>
              </a:lnSpc>
              <a:buNone/>
            </a:pPr>
            <a:r>
              <a:rPr lang="ar-EG" sz="8800" dirty="0" smtClean="0"/>
              <a:t>   أما </a:t>
            </a:r>
            <a:r>
              <a:rPr lang="ar-EG" sz="8800" dirty="0"/>
              <a:t>آخر قانون للمطبوعات في دولة الكويت، فقد صدر عن مجلس الأمة بتاريخ 6 مارس 2006 وحوي 33 مادة، لم يخصص المشرع الكويتي منها إلا مادة واحدة فقط لحق الرد والتصحيح، وهي المادة رقم 17 التي تنص على أنه (يجب على رئيس التحرير أن يتحرى الدقة والحقيقة في كل ما ينشره من أخبار أو معلومات أو بيانات). كما ألزمت الفقرة الثانية من المادة 17 رئيس تحرير الصحيفة (أن ينشر دون مقابل أي رد أو تصحيح أو تكذيب يرد إليه من الوزارة المختصة أو الجهات الحكومية الأخرى أو من أي شخص اعتباري أو طبيعي ورد اسمه أو أشير إليه في كتابة أو رسم أو رمز تم نشره بالصحيفة وذلك في التاريخ الذي تحدده الجهة المعنية وفي مكان النشر ذاته وبالحروف ذاتها وحجمها التي نشرت بها المادة موضوع الرد أو التصحيح أو التكذيب).</a:t>
            </a:r>
            <a:endParaRPr lang="en-US" sz="8800" dirty="0"/>
          </a:p>
          <a:p>
            <a:pPr marL="0" indent="0" algn="r" rtl="1">
              <a:buNone/>
            </a:pPr>
            <a:endParaRPr lang="ar-EG" dirty="0"/>
          </a:p>
        </p:txBody>
      </p:sp>
    </p:spTree>
    <p:extLst>
      <p:ext uri="{BB962C8B-B14F-4D97-AF65-F5344CB8AC3E}">
        <p14:creationId xmlns:p14="http://schemas.microsoft.com/office/powerpoint/2010/main" val="1411136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458200" cy="6553200"/>
          </a:xfrm>
        </p:spPr>
        <p:txBody>
          <a:bodyPr>
            <a:normAutofit fontScale="32500" lnSpcReduction="20000"/>
          </a:bodyPr>
          <a:lstStyle/>
          <a:p>
            <a:pPr marL="0" indent="0" algn="r" rtl="1">
              <a:lnSpc>
                <a:spcPct val="120000"/>
              </a:lnSpc>
              <a:buNone/>
            </a:pPr>
            <a:r>
              <a:rPr lang="ar-EG" sz="9600" b="1" dirty="0" smtClean="0">
                <a:solidFill>
                  <a:srgbClr val="FF0000"/>
                </a:solidFill>
              </a:rPr>
              <a:t>وبتحليل </a:t>
            </a:r>
            <a:r>
              <a:rPr lang="ar-EG" sz="9600" b="1" dirty="0">
                <a:solidFill>
                  <a:srgbClr val="FF0000"/>
                </a:solidFill>
              </a:rPr>
              <a:t>ما ورد في هذه المادة التي حواها قانون المطبوعات الكويتي، يمكن القول:</a:t>
            </a:r>
          </a:p>
          <a:p>
            <a:pPr marL="0" indent="0" algn="r" rtl="1">
              <a:buNone/>
            </a:pPr>
            <a:r>
              <a:rPr lang="ar-EG" sz="8000" dirty="0"/>
              <a:t>1- إن </a:t>
            </a:r>
            <a:r>
              <a:rPr lang="ar-EG" sz="8000" dirty="0"/>
              <a:t>المشرع الكويتي حرص في مستهل هذه المادة إلى لفت نظر رئيس التحرير وإلزامه بتحري الدقة والحقيقة </a:t>
            </a:r>
            <a:r>
              <a:rPr lang="ar-EG" sz="8000" dirty="0"/>
              <a:t>في كل ما تنشره صحيفته من أخبار أو معلومات أو بيانات.</a:t>
            </a:r>
          </a:p>
          <a:p>
            <a:pPr marL="0" indent="0" algn="r" rtl="1">
              <a:buNone/>
            </a:pPr>
            <a:r>
              <a:rPr lang="ar-EG" sz="8000" dirty="0" smtClean="0"/>
              <a:t>2- لم </a:t>
            </a:r>
            <a:r>
              <a:rPr lang="ar-EG" sz="8000" dirty="0"/>
              <a:t>يكتف المشرع الكويتي في صياغته لهذه المادة بلفظة (تصحيح)، بل حرص على منح جمهور الصحف الكويتية حق (الرد) أو (التصحيح) أو (التكذيب)، وهي ثلاثة ألفاظ تتناول حق الشخص الطبيعي أو المعنوي في الدفاع عن نفسه وإيضاح بعض الحقائق التي تغافلها الموضوع الصحفي المنشور وتصحيح وقائع غير دقيقة، بل وتكذيب معلومات غير صادقة.</a:t>
            </a:r>
          </a:p>
          <a:p>
            <a:pPr marL="0" indent="0" algn="r" rtl="1">
              <a:buNone/>
            </a:pPr>
            <a:r>
              <a:rPr lang="ar-EG" sz="8000" dirty="0" smtClean="0"/>
              <a:t>3- أن </a:t>
            </a:r>
            <a:r>
              <a:rPr lang="ar-EG" sz="8000" dirty="0"/>
              <a:t>يتم نشر الرد أو التصحيح أو التكذيب بالمجان.</a:t>
            </a:r>
          </a:p>
          <a:p>
            <a:pPr marL="0" indent="0" algn="r" rtl="1">
              <a:buNone/>
            </a:pPr>
            <a:r>
              <a:rPr lang="ar-EG" sz="8000" dirty="0" smtClean="0"/>
              <a:t>4- حرص </a:t>
            </a:r>
            <a:r>
              <a:rPr lang="ar-EG" sz="8000" dirty="0"/>
              <a:t>المشرع الكويتي على توسيع دائرة المادة الصحفية محل الاتهام، فلم يكتف بالمادة المكتوبة المتمثلة في الخبر والمقال والتحقيق وغيرها من فنون الكتابة الصحفية، بل أضاف إليها الرسم الكاريكاتوري، والرمز الذي قد يرد مصاحباً لمادة مكتوبة أو مرسومة.</a:t>
            </a:r>
          </a:p>
          <a:p>
            <a:pPr marL="0" indent="0" algn="r" rtl="1">
              <a:buNone/>
            </a:pPr>
            <a:endParaRPr lang="en-US" dirty="0"/>
          </a:p>
          <a:p>
            <a:pPr marL="0" lvl="0" indent="0" algn="r" rtl="1">
              <a:buNone/>
            </a:pPr>
            <a:endParaRPr lang="en-US" dirty="0"/>
          </a:p>
          <a:p>
            <a:pPr marL="0" indent="0" algn="r" rtl="1">
              <a:buNone/>
            </a:pPr>
            <a:endParaRPr lang="ar-EG" b="1" dirty="0" smtClean="0"/>
          </a:p>
          <a:p>
            <a:pPr marL="0" indent="0" algn="r" rtl="1">
              <a:buNone/>
            </a:pPr>
            <a:endParaRPr lang="ar-EG" b="1" dirty="0"/>
          </a:p>
          <a:p>
            <a:pPr marL="0" indent="0">
              <a:buNone/>
            </a:pPr>
            <a:endParaRPr lang="ar-EG" dirty="0"/>
          </a:p>
        </p:txBody>
      </p:sp>
    </p:spTree>
    <p:extLst>
      <p:ext uri="{BB962C8B-B14F-4D97-AF65-F5344CB8AC3E}">
        <p14:creationId xmlns:p14="http://schemas.microsoft.com/office/powerpoint/2010/main" val="1744585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fontScale="77500" lnSpcReduction="20000"/>
          </a:bodyPr>
          <a:lstStyle/>
          <a:p>
            <a:pPr marL="0" indent="0" algn="r" rtl="1">
              <a:buNone/>
            </a:pPr>
            <a:r>
              <a:rPr lang="ar-EG" dirty="0" smtClean="0"/>
              <a:t>5- </a:t>
            </a:r>
            <a:r>
              <a:rPr lang="ar-EG" dirty="0"/>
              <a:t>ألزم المشرع رئيس التحرير بنشر الرد أو التصحيح أو التكذيب في التاريخ الذي تحدده الجهة المعنية التي سبق النشر عنها، سواء كانت وزارة أو جهة حكومية أو شخصاً اعتبارياً أو طبيعياً</a:t>
            </a:r>
            <a:r>
              <a:rPr lang="ar-EG" dirty="0" smtClean="0"/>
              <a:t>.</a:t>
            </a:r>
          </a:p>
          <a:p>
            <a:pPr marL="0" indent="0" algn="r" rtl="1">
              <a:buNone/>
            </a:pPr>
            <a:endParaRPr lang="ar-EG" dirty="0"/>
          </a:p>
          <a:p>
            <a:pPr marL="0" indent="0" algn="r" rtl="1">
              <a:buNone/>
            </a:pPr>
            <a:r>
              <a:rPr lang="ar-EG" dirty="0"/>
              <a:t>6- أن يتم النشر في ذات المكان الذي نشرت به المادة الصحفية محل الاتهام، وبالحروف ذاتها وبحجمها</a:t>
            </a:r>
            <a:r>
              <a:rPr lang="ar-EG" dirty="0" smtClean="0"/>
              <a:t>.</a:t>
            </a:r>
          </a:p>
          <a:p>
            <a:pPr marL="0" indent="0" algn="r" rtl="1">
              <a:buNone/>
            </a:pPr>
            <a:endParaRPr lang="ar-EG" dirty="0"/>
          </a:p>
          <a:p>
            <a:pPr marL="0" indent="0" algn="r" rtl="1">
              <a:buNone/>
            </a:pPr>
            <a:r>
              <a:rPr lang="ar-EG" dirty="0"/>
              <a:t>7- رغم الإجراءات سالفة الذكر، فإن المشرع لم يحدد عقوية توقع على رئيس التحرير الممتنع عن النشر، أو على الصحيفة التي تتمادى في السب والقذف ونشر معلومات غير صادقة وغير دقيقة عن أي شخص طبيعي أو اعتباري. وإن كانت هذه القضية وغيرها من القضايا المتعلقة بجرائم النشر، قد عالجها قانون العقوبات بدولة الكويت</a:t>
            </a:r>
            <a:r>
              <a:rPr lang="ar-EG" dirty="0" smtClean="0"/>
              <a:t>.</a:t>
            </a:r>
          </a:p>
          <a:p>
            <a:pPr marL="0" indent="0" algn="r" rtl="1">
              <a:buNone/>
            </a:pPr>
            <a:endParaRPr lang="ar-EG" dirty="0"/>
          </a:p>
          <a:p>
            <a:pPr marL="0" indent="0" algn="r" rtl="1">
              <a:buNone/>
            </a:pPr>
            <a:r>
              <a:rPr lang="ar-EG" dirty="0"/>
              <a:t>8- لم يحدد المشرع الكويتي الحالات التي يمكن أن تمتنع فيها الصحيفة عن نشر الرد أو التصحيح أو التكذيب، الذي يمكن أن يكون حاوياً لألفاظ وعبارات خادشة للحياء العام أو يحوي سباً وقذفاً في أشخاص طبيعيين أو اعتباريين، أو مخالفاً للعادات والتقاليد الاجتماعية، أو أن يكون الرد أو التصحيح أوالتكذيب حاوياً لتفاصيل كثيرة لا علاقة لها بالموضوع الصحفي محل الاتهام.</a:t>
            </a:r>
          </a:p>
          <a:p>
            <a:pPr marL="0" indent="0" algn="r" rtl="1">
              <a:buNone/>
            </a:pPr>
            <a:endParaRPr lang="ar-EG" dirty="0"/>
          </a:p>
        </p:txBody>
      </p:sp>
    </p:spTree>
    <p:extLst>
      <p:ext uri="{BB962C8B-B14F-4D97-AF65-F5344CB8AC3E}">
        <p14:creationId xmlns:p14="http://schemas.microsoft.com/office/powerpoint/2010/main" val="570710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Autofit/>
          </a:bodyPr>
          <a:lstStyle/>
          <a:p>
            <a:r>
              <a:rPr lang="ar-EG" sz="3600" b="1" dirty="0">
                <a:ln>
                  <a:solidFill>
                    <a:schemeClr val="bg1">
                      <a:lumMod val="65000"/>
                    </a:schemeClr>
                  </a:solidFill>
                </a:ln>
                <a:solidFill>
                  <a:sysClr val="windowText" lastClr="000000"/>
                </a:solidFill>
              </a:rPr>
              <a:t>حق الرد والتصحيح</a:t>
            </a:r>
            <a:br>
              <a:rPr lang="ar-EG" sz="3600" b="1" dirty="0">
                <a:ln>
                  <a:solidFill>
                    <a:schemeClr val="bg1">
                      <a:lumMod val="65000"/>
                    </a:schemeClr>
                  </a:solidFill>
                </a:ln>
                <a:solidFill>
                  <a:sysClr val="windowText" lastClr="000000"/>
                </a:solidFill>
              </a:rPr>
            </a:br>
            <a:r>
              <a:rPr lang="ar-EG" sz="3600" b="1" dirty="0">
                <a:ln>
                  <a:solidFill>
                    <a:schemeClr val="bg1">
                      <a:lumMod val="65000"/>
                    </a:schemeClr>
                  </a:solidFill>
                </a:ln>
                <a:solidFill>
                  <a:sysClr val="windowText" lastClr="000000"/>
                </a:solidFill>
              </a:rPr>
              <a:t>في نظام المطابع والمطبوعات </a:t>
            </a:r>
            <a:r>
              <a:rPr lang="ar-EG" sz="3600" b="1" dirty="0" smtClean="0">
                <a:ln>
                  <a:solidFill>
                    <a:schemeClr val="bg1">
                      <a:lumMod val="65000"/>
                    </a:schemeClr>
                  </a:solidFill>
                </a:ln>
                <a:solidFill>
                  <a:sysClr val="windowText" lastClr="000000"/>
                </a:solidFill>
              </a:rPr>
              <a:t>السعودي</a:t>
            </a:r>
            <a:endParaRPr lang="ar-EG" sz="3600" b="1" dirty="0">
              <a:ln>
                <a:solidFill>
                  <a:schemeClr val="bg1">
                    <a:lumMod val="65000"/>
                  </a:schemeClr>
                </a:solidFill>
              </a:ln>
              <a:solidFill>
                <a:sysClr val="windowText" lastClr="000000"/>
              </a:solidFill>
            </a:endParaRPr>
          </a:p>
        </p:txBody>
      </p:sp>
      <p:sp>
        <p:nvSpPr>
          <p:cNvPr id="3" name="Content Placeholder 2"/>
          <p:cNvSpPr>
            <a:spLocks noGrp="1"/>
          </p:cNvSpPr>
          <p:nvPr>
            <p:ph idx="1"/>
          </p:nvPr>
        </p:nvSpPr>
        <p:spPr/>
        <p:txBody>
          <a:bodyPr>
            <a:normAutofit fontScale="77500" lnSpcReduction="20000"/>
          </a:bodyPr>
          <a:lstStyle/>
          <a:p>
            <a:pPr marL="0" indent="0" algn="r" rtl="1">
              <a:buNone/>
            </a:pPr>
            <a:r>
              <a:rPr lang="ar-EG" b="1" dirty="0" smtClean="0"/>
              <a:t> </a:t>
            </a:r>
            <a:r>
              <a:rPr lang="ar-EG" dirty="0" smtClean="0"/>
              <a:t>في </a:t>
            </a:r>
            <a:r>
              <a:rPr lang="ar-EG" dirty="0"/>
              <a:t>23/3/1402 هجرية، أصدر الملك خالد بن عبد العزيز آل سعود ملك المملكة العربية السعودية مرسوماً بالقرار رقم 65 لسنة 1402هـ بنظام المطابع والمطبوعات، وحوي هذا المرسوم الملكي 46 مادة، خصص المشرع السعودي منها المادة رقم 37 لحق الرد والتصحيح، وتنص على أنه (يجب على كل صحيفة نسبت إلى الغير تصريحات غير صحيحة أو نشرت أخباراً مغلوطة تصحيح ذلك ونشره مجاناً بناء على طلب صاحب الشأن في أول عدد يصدر بعد طلب التصحيح ويكون ذلك في نفس المكان الذي سبق نشر الخبر فيه من الصحيفة أو في مكان </a:t>
            </a:r>
            <a:r>
              <a:rPr lang="ar-EG" dirty="0" smtClean="0"/>
              <a:t>بارز. </a:t>
            </a:r>
          </a:p>
          <a:p>
            <a:pPr marL="0" indent="0" algn="r" rtl="1">
              <a:buNone/>
            </a:pPr>
            <a:r>
              <a:rPr lang="ar-EG" dirty="0" smtClean="0"/>
              <a:t>وذلك </a:t>
            </a:r>
            <a:r>
              <a:rPr lang="ar-EG" dirty="0"/>
              <a:t>بالشروط التالية</a:t>
            </a:r>
            <a:r>
              <a:rPr lang="ar-EG" dirty="0" smtClean="0"/>
              <a:t>:</a:t>
            </a:r>
            <a:endParaRPr lang="ar-EG" dirty="0"/>
          </a:p>
          <a:p>
            <a:pPr marL="0" indent="0" algn="r" rtl="1">
              <a:buNone/>
            </a:pPr>
            <a:r>
              <a:rPr lang="ar-EG" dirty="0"/>
              <a:t>( أ )  أن يقتصر النشر على تصحيح الجزء غير الصحيح.</a:t>
            </a:r>
          </a:p>
          <a:p>
            <a:pPr marL="0" indent="0" algn="r" rtl="1">
              <a:buNone/>
            </a:pPr>
            <a:r>
              <a:rPr lang="ar-EG" dirty="0"/>
              <a:t>( ب ) عدم سبق قيام الصحيفة بالتصحيح بصورة لائقة.</a:t>
            </a:r>
          </a:p>
          <a:p>
            <a:pPr marL="0" indent="0" algn="r" rtl="1">
              <a:buNone/>
            </a:pPr>
            <a:r>
              <a:rPr lang="ar-EG" dirty="0"/>
              <a:t>( ج ) أن يكون التصحيح بنفس اللغة التي نشر بها الخبر.</a:t>
            </a:r>
          </a:p>
          <a:p>
            <a:pPr marL="0" indent="0" algn="r" rtl="1">
              <a:buNone/>
            </a:pPr>
            <a:r>
              <a:rPr lang="ar-EG" dirty="0"/>
              <a:t>( د )  أن لا يتضمن التصحيح نشر أية مخالفة نظامية.</a:t>
            </a:r>
          </a:p>
          <a:p>
            <a:pPr marL="0" indent="0" algn="r" rtl="1">
              <a:buNone/>
            </a:pPr>
            <a:endParaRPr lang="ar-EG" dirty="0"/>
          </a:p>
        </p:txBody>
      </p:sp>
    </p:spTree>
    <p:extLst>
      <p:ext uri="{BB962C8B-B14F-4D97-AF65-F5344CB8AC3E}">
        <p14:creationId xmlns:p14="http://schemas.microsoft.com/office/powerpoint/2010/main" val="4249158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32500" lnSpcReduction="20000"/>
          </a:bodyPr>
          <a:lstStyle/>
          <a:p>
            <a:pPr marL="0" indent="0" algn="r" rtl="1">
              <a:lnSpc>
                <a:spcPct val="120000"/>
              </a:lnSpc>
              <a:buNone/>
            </a:pPr>
            <a:r>
              <a:rPr lang="ar-EG" sz="9600" b="1" dirty="0">
                <a:solidFill>
                  <a:srgbClr val="FF0000"/>
                </a:solidFill>
              </a:rPr>
              <a:t>وبتحليل ما ورد في هذه المادة، يمكن القول:</a:t>
            </a:r>
          </a:p>
          <a:p>
            <a:pPr marL="0" indent="0" algn="r" rtl="1">
              <a:lnSpc>
                <a:spcPct val="120000"/>
              </a:lnSpc>
              <a:buNone/>
            </a:pPr>
            <a:r>
              <a:rPr lang="ar-EG" sz="8000" dirty="0" smtClean="0"/>
              <a:t>1- رغم </a:t>
            </a:r>
            <a:r>
              <a:rPr lang="ar-EG" sz="8000" dirty="0"/>
              <a:t>أن المشرع السعودي ألزم الصحيفة كشخص اعتباري بنشر التصحيح بناء على طلب صاحب الشأن، إلا أنه يجب علينا ربط محتوى هذه المادة بالمادة السابقة رقم 36 التي نصت على أن رئيس التحرير مسئول عن كل ما ينشر في المطبوعة التي يرأسها، وأن كاتب المقال مسئول عما ورد فيه متى وقعه باسمه الصريح أو المستعار. أما في حالة عدم التوقيع، فيعتبر رئيس التحرير هو المسئول.</a:t>
            </a:r>
          </a:p>
          <a:p>
            <a:pPr marL="0" indent="0" algn="r" rtl="1">
              <a:lnSpc>
                <a:spcPct val="120000"/>
              </a:lnSpc>
              <a:buNone/>
            </a:pPr>
            <a:r>
              <a:rPr lang="ar-EG" sz="8000" dirty="0" smtClean="0"/>
              <a:t>2- ألزم </a:t>
            </a:r>
            <a:r>
              <a:rPr lang="ar-EG" sz="8000" dirty="0"/>
              <a:t>المشرع السعودي الصحيفة بنشر التصحيح مجاناً في أول عدد بصدر بعد طلب التصحيح.</a:t>
            </a:r>
          </a:p>
          <a:p>
            <a:pPr marL="0" indent="0" algn="r" rtl="1">
              <a:lnSpc>
                <a:spcPct val="120000"/>
              </a:lnSpc>
              <a:buNone/>
            </a:pPr>
            <a:r>
              <a:rPr lang="ar-EG" sz="8000" dirty="0" smtClean="0"/>
              <a:t>3- أن </a:t>
            </a:r>
            <a:r>
              <a:rPr lang="ar-EG" sz="8000" dirty="0"/>
              <a:t>يتم النشر في نفس المكان الذي نشرت فيه المادة الصحفية أو في مكان بارز من الصحيفة.</a:t>
            </a:r>
          </a:p>
          <a:p>
            <a:pPr marL="0" indent="0" algn="r" rtl="1">
              <a:lnSpc>
                <a:spcPct val="120000"/>
              </a:lnSpc>
              <a:buNone/>
            </a:pPr>
            <a:r>
              <a:rPr lang="ar-EG" sz="8000" dirty="0" smtClean="0"/>
              <a:t>4- لا </a:t>
            </a:r>
            <a:r>
              <a:rPr lang="ar-EG" sz="8000" dirty="0"/>
              <a:t>يشمل التصحيح كل ما ورد بالمادة الصحفية محل الاتهام، بل يقتصر فقط على تصحيح الجزء غير الصحيح.</a:t>
            </a:r>
          </a:p>
          <a:p>
            <a:pPr marL="0" indent="0">
              <a:buNone/>
            </a:pPr>
            <a:endParaRPr lang="ar-EG" dirty="0"/>
          </a:p>
        </p:txBody>
      </p:sp>
    </p:spTree>
    <p:extLst>
      <p:ext uri="{BB962C8B-B14F-4D97-AF65-F5344CB8AC3E}">
        <p14:creationId xmlns:p14="http://schemas.microsoft.com/office/powerpoint/2010/main" val="2173294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a:bodyPr>
          <a:lstStyle/>
          <a:p>
            <a:pPr marL="0" indent="0" algn="r" rtl="1">
              <a:buNone/>
            </a:pPr>
            <a:r>
              <a:rPr lang="ar-EG" dirty="0"/>
              <a:t>5- قد تكون الصحيفة بادرت من تلقاء نفسها بتصحيح ما سبق نشره، لكن المشرع ألزمها بنشر التصحيح الذي يرد إليها من صاحب الشأن إذا رأى أن التصحيح الذي نشرته الصحيفة تم بصورة غير لائقة.</a:t>
            </a:r>
          </a:p>
          <a:p>
            <a:pPr marL="0" indent="0" algn="r" rtl="1">
              <a:buNone/>
            </a:pPr>
            <a:r>
              <a:rPr lang="ar-EG" dirty="0"/>
              <a:t>6- حرص المشرع السعودي على التأكيد أن يكون التصحيح بنفس اللغة التي نشرت بها المادة الصحفية. إذ لا يحق لسفارة أجنبية مقرها الرياض أن تبعث رداً مكتوباً بلغة أخرى غير عربية يتضمن تصحيحاً لمعلومات وردت بخبر أو مقال منشور باللغة العربية. وهنا يحق للصحيفة ألا تنشر هذا التصحيح.</a:t>
            </a:r>
          </a:p>
          <a:p>
            <a:pPr marL="0" indent="0" algn="r" rtl="1">
              <a:buNone/>
            </a:pPr>
            <a:r>
              <a:rPr lang="ar-EG" dirty="0"/>
              <a:t>7- وفقاً للبند (د) من المادة 37، فإن التصحيح المرسل من صاحب الشأن يجب ألا يتضمن أية مخالفة نظامية.</a:t>
            </a:r>
          </a:p>
          <a:p>
            <a:pPr marL="0" indent="0" algn="r" rtl="1">
              <a:buNone/>
            </a:pPr>
            <a:endParaRPr lang="ar-EG" dirty="0"/>
          </a:p>
        </p:txBody>
      </p:sp>
    </p:spTree>
    <p:extLst>
      <p:ext uri="{BB962C8B-B14F-4D97-AF65-F5344CB8AC3E}">
        <p14:creationId xmlns:p14="http://schemas.microsoft.com/office/powerpoint/2010/main" val="103944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r>
              <a:rPr lang="ar-EG" sz="4000" b="1" dirty="0">
                <a:ln>
                  <a:solidFill>
                    <a:schemeClr val="bg1">
                      <a:lumMod val="65000"/>
                    </a:schemeClr>
                  </a:solidFill>
                </a:ln>
                <a:latin typeface="Cordia New" pitchFamily="34" charset="-34"/>
              </a:rPr>
              <a:t>حق الرد والتصحيح </a:t>
            </a:r>
            <a:br>
              <a:rPr lang="ar-EG" sz="4000" b="1" dirty="0">
                <a:ln>
                  <a:solidFill>
                    <a:schemeClr val="bg1">
                      <a:lumMod val="65000"/>
                    </a:schemeClr>
                  </a:solidFill>
                </a:ln>
                <a:latin typeface="Cordia New" pitchFamily="34" charset="-34"/>
              </a:rPr>
            </a:br>
            <a:r>
              <a:rPr lang="ar-EG" sz="4000" b="1" dirty="0">
                <a:ln>
                  <a:solidFill>
                    <a:schemeClr val="bg1">
                      <a:lumMod val="65000"/>
                    </a:schemeClr>
                  </a:solidFill>
                </a:ln>
                <a:latin typeface="Cordia New" pitchFamily="34" charset="-34"/>
              </a:rPr>
              <a:t>في قانون الصحافة </a:t>
            </a:r>
            <a:r>
              <a:rPr lang="ar-EG" sz="4000" b="1" dirty="0" smtClean="0">
                <a:ln>
                  <a:solidFill>
                    <a:schemeClr val="bg1">
                      <a:lumMod val="65000"/>
                    </a:schemeClr>
                  </a:solidFill>
                </a:ln>
                <a:latin typeface="Cordia New" pitchFamily="34" charset="-34"/>
              </a:rPr>
              <a:t>المصري</a:t>
            </a:r>
            <a:endParaRPr lang="ar-EG" dirty="0">
              <a:ln>
                <a:solidFill>
                  <a:schemeClr val="bg1">
                    <a:lumMod val="65000"/>
                  </a:schemeClr>
                </a:solidFill>
              </a:ln>
            </a:endParaRPr>
          </a:p>
        </p:txBody>
      </p:sp>
      <p:sp>
        <p:nvSpPr>
          <p:cNvPr id="3" name="Content Placeholder 2"/>
          <p:cNvSpPr>
            <a:spLocks noGrp="1"/>
          </p:cNvSpPr>
          <p:nvPr>
            <p:ph idx="1"/>
          </p:nvPr>
        </p:nvSpPr>
        <p:spPr>
          <a:xfrm>
            <a:off x="457200" y="1600200"/>
            <a:ext cx="8229600" cy="5105400"/>
          </a:xfrm>
        </p:spPr>
        <p:txBody>
          <a:bodyPr>
            <a:noAutofit/>
          </a:bodyPr>
          <a:lstStyle/>
          <a:p>
            <a:pPr marL="0" indent="0" algn="r" rtl="1">
              <a:lnSpc>
                <a:spcPct val="120000"/>
              </a:lnSpc>
              <a:buNone/>
            </a:pPr>
            <a:r>
              <a:rPr lang="ar-EG" sz="2400" dirty="0" smtClean="0"/>
              <a:t>يعد </a:t>
            </a:r>
            <a:r>
              <a:rPr lang="ar-EG" sz="2400" dirty="0"/>
              <a:t>حق الرد والتصحيح لجمهور الصحف أحد الحقوق التي أولاها المشرع المصري اهتماماً كبيراً عند وضع قانون تنظيم الصحافة رقم 96 لسنة 1996</a:t>
            </a:r>
            <a:r>
              <a:rPr lang="ar-EG" sz="2400" dirty="0" smtClean="0"/>
              <a:t>.</a:t>
            </a:r>
          </a:p>
          <a:p>
            <a:pPr marL="0" indent="0" algn="r" rtl="1">
              <a:lnSpc>
                <a:spcPct val="120000"/>
              </a:lnSpc>
              <a:buNone/>
            </a:pPr>
            <a:r>
              <a:rPr lang="ar-EG" sz="2400" dirty="0" smtClean="0"/>
              <a:t> </a:t>
            </a:r>
            <a:r>
              <a:rPr lang="ar-EG" sz="2400" dirty="0"/>
              <a:t>فقد نصت المادة 24 من هذا القانون على أنه (يجب على رئيس التحرير أو المحرر المسئول أن ينشر بناء على طلب ذي الشأن تصحيح ما ورد ذكره من الوقائع أو سبق نشره من تصريحات في الصحف في غضون الثلاثة أيام التالية لاستلامه التصحيح أو في أول عدد يظهر من الصحيفة بجميع طبعاتها أيهما يقع أولاً وبما يتفق مع مواعيد طبع الصحيفة. ويجب أن يكون النشر في نفس المكان وبنفس الحروف التي نشر بها المقال أو الخبر أو المادة الصحفية المطلوب تصحيحها. ويكون نشر التصحيح بغير مقابل إذا لم يتجاوز مثلى مساحة المقال أو الخبر المنشور. فإن جاوزه كان للصحيفة الحق في مطالبة طالب التصحيح بمقابل نشر القدر الزائد محسوباً بسعر تعريفة الإعلان المقررة. </a:t>
            </a:r>
          </a:p>
        </p:txBody>
      </p:sp>
    </p:spTree>
    <p:extLst>
      <p:ext uri="{BB962C8B-B14F-4D97-AF65-F5344CB8AC3E}">
        <p14:creationId xmlns:p14="http://schemas.microsoft.com/office/powerpoint/2010/main" val="1561873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gn="r" rtl="1">
              <a:buNone/>
            </a:pPr>
            <a:r>
              <a:rPr lang="ar-EG" sz="2800" dirty="0" smtClean="0"/>
              <a:t>ويكون </a:t>
            </a:r>
            <a:r>
              <a:rPr lang="ar-EG" sz="2800" dirty="0"/>
              <a:t>للصحيفة الامتناع عن نشر التصحيح حتى تستوفي هذا المقابل).</a:t>
            </a:r>
          </a:p>
          <a:p>
            <a:pPr marL="0" indent="0" algn="r" rtl="1">
              <a:buNone/>
            </a:pPr>
            <a:r>
              <a:rPr lang="ar-EG" sz="2800" dirty="0" smtClean="0"/>
              <a:t>  </a:t>
            </a:r>
          </a:p>
          <a:p>
            <a:pPr marL="0" indent="0" algn="r" rtl="1">
              <a:buNone/>
            </a:pPr>
            <a:r>
              <a:rPr lang="ar-EG" sz="2800" dirty="0" smtClean="0"/>
              <a:t>ويرد </a:t>
            </a:r>
            <a:r>
              <a:rPr lang="ar-EG" sz="2800" dirty="0"/>
              <a:t>بعض أساتذة وخبراء القانون أن ما تنشره بعض الصحف من أخبار وتحقيقات ومقالات وتصريحات قد يشكل اعتداء على الأشخاص أو شرفهم أو اعتبارهم أو سمعتهم بين أفراد المجتمع، مما يشكل سباً وقذفاً في حق من تناولهم النشر، ومما يعد جريمة ترتكبها الصحيفة. </a:t>
            </a:r>
            <a:endParaRPr lang="ar-EG" sz="2800" dirty="0" smtClean="0"/>
          </a:p>
          <a:p>
            <a:pPr marL="0" indent="0" algn="r" rtl="1">
              <a:buNone/>
            </a:pPr>
            <a:r>
              <a:rPr lang="ar-EG" sz="2800" dirty="0" smtClean="0"/>
              <a:t> </a:t>
            </a:r>
          </a:p>
          <a:p>
            <a:pPr marL="0" indent="0" algn="r" rtl="1">
              <a:buNone/>
            </a:pPr>
            <a:r>
              <a:rPr lang="ar-EG" sz="2800" dirty="0" smtClean="0"/>
              <a:t>وذهب </a:t>
            </a:r>
            <a:r>
              <a:rPr lang="ar-EG" sz="2800" dirty="0"/>
              <a:t>بعض الفقهاء إلى أن الحق في التصحيح يعد من إجراءات الحماية الوقائية للشخص، ويقصد منه تفادي حدوث أضرار نتيجة لنشر معلومات خاطئة. بل ذهب آخرون إلى أن الحق في التصحيح يرتبط بالحق في الشرف والسمعة والاعتبار أكثر مما يتصل بالحماية الخاصة.</a:t>
            </a:r>
          </a:p>
        </p:txBody>
      </p:sp>
    </p:spTree>
    <p:extLst>
      <p:ext uri="{BB962C8B-B14F-4D97-AF65-F5344CB8AC3E}">
        <p14:creationId xmlns:p14="http://schemas.microsoft.com/office/powerpoint/2010/main" val="2933708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r" rtl="1"/>
            <a:r>
              <a:rPr lang="ar-EG" sz="3200" b="1" u="sng" dirty="0">
                <a:solidFill>
                  <a:srgbClr val="FF0000"/>
                </a:solidFill>
              </a:rPr>
              <a:t>كيف يتم التصحيح</a:t>
            </a:r>
          </a:p>
        </p:txBody>
      </p:sp>
      <p:sp>
        <p:nvSpPr>
          <p:cNvPr id="3" name="Content Placeholder 2"/>
          <p:cNvSpPr>
            <a:spLocks noGrp="1"/>
          </p:cNvSpPr>
          <p:nvPr>
            <p:ph idx="1"/>
          </p:nvPr>
        </p:nvSpPr>
        <p:spPr>
          <a:xfrm>
            <a:off x="457200" y="1143000"/>
            <a:ext cx="8229600" cy="5410200"/>
          </a:xfrm>
        </p:spPr>
        <p:txBody>
          <a:bodyPr>
            <a:noAutofit/>
          </a:bodyPr>
          <a:lstStyle/>
          <a:p>
            <a:pPr marL="0" indent="0" algn="r" rtl="1">
              <a:buNone/>
            </a:pPr>
            <a:r>
              <a:rPr lang="ar-EG" sz="2200" dirty="0"/>
              <a:t>فقد ألزمت المادة 25 من قانون تنظيم الصحافة طالب التصحيح بأن يرسل الطلب إلى الصحيفة المعنية بموجب خطاب موصي عليه بعلم الوصول أو ما يقوم مقامه، إلى رئيس التحرير مرفقاً به ما قد يكون متوافراً لديه من مستندات.</a:t>
            </a:r>
          </a:p>
          <a:p>
            <a:pPr marL="0" indent="0" algn="r" rtl="1">
              <a:lnSpc>
                <a:spcPct val="170000"/>
              </a:lnSpc>
              <a:buNone/>
            </a:pPr>
            <a:r>
              <a:rPr lang="ar-EG" sz="2200" b="1" dirty="0" smtClean="0">
                <a:solidFill>
                  <a:srgbClr val="FF0000"/>
                </a:solidFill>
              </a:rPr>
              <a:t>ويفهم </a:t>
            </a:r>
            <a:r>
              <a:rPr lang="ar-EG" sz="2200" b="1" dirty="0">
                <a:solidFill>
                  <a:srgbClr val="FF0000"/>
                </a:solidFill>
              </a:rPr>
              <a:t>من نص كل من المادة 24 والمادة 25، ما يلي:</a:t>
            </a:r>
          </a:p>
          <a:p>
            <a:pPr marL="0" indent="0" algn="r" rtl="1">
              <a:buNone/>
            </a:pPr>
            <a:r>
              <a:rPr lang="ar-EG" sz="2200" dirty="0" smtClean="0"/>
              <a:t>1- إنه </a:t>
            </a:r>
            <a:r>
              <a:rPr lang="ar-EG" sz="2200" dirty="0"/>
              <a:t>لا يشترط إرسال طلب التصحيح إلى الصحيفة بخطاب موصي عليه بعلم الوصول، بل يمكن تسليم التصحيح إلى إدارة الصحيفة، واستلام ما يفيد ذلك.</a:t>
            </a:r>
          </a:p>
          <a:p>
            <a:pPr marL="0" indent="0" algn="r" rtl="1">
              <a:buNone/>
            </a:pPr>
            <a:r>
              <a:rPr lang="ar-EG" sz="2200" dirty="0" smtClean="0"/>
              <a:t>2- يتم </a:t>
            </a:r>
            <a:r>
              <a:rPr lang="ar-EG" sz="2200" dirty="0"/>
              <a:t>احتساب مدة الأيام الثلاثة من تاريخ استلام التصحيح. هذا بالنسبة للصحيفة اليومية، أما بالنسبة للصحيفة الأسبوعية أو الشهرية، فيتم النشر في أول عدد يظهر منها.</a:t>
            </a:r>
          </a:p>
          <a:p>
            <a:pPr marL="0" indent="0" algn="r" rtl="1">
              <a:buNone/>
            </a:pPr>
            <a:r>
              <a:rPr lang="ar-EG" sz="2200" dirty="0" smtClean="0"/>
              <a:t>3- يجوز </a:t>
            </a:r>
            <a:r>
              <a:rPr lang="ar-EG" sz="2200" dirty="0"/>
              <a:t>أن يقوم بالتصحيح الشخص نفسه أو وكيله.</a:t>
            </a:r>
          </a:p>
          <a:p>
            <a:pPr marL="0" indent="0" algn="r" rtl="1">
              <a:buNone/>
            </a:pPr>
            <a:r>
              <a:rPr lang="ar-EG" sz="2200" dirty="0" smtClean="0"/>
              <a:t>4- إذا </a:t>
            </a:r>
            <a:r>
              <a:rPr lang="ar-EG" sz="2200" dirty="0"/>
              <a:t>تناولت المادة الصحفية أحد الأشخاص المعنوية العامة أو الخاصة، فيتولى مهمة التصحيح الممثل القانوني أو من يحل محله.</a:t>
            </a:r>
          </a:p>
          <a:p>
            <a:pPr marL="0" indent="0" algn="r" rtl="1">
              <a:buNone/>
            </a:pPr>
            <a:r>
              <a:rPr lang="ar-EG" sz="2200" dirty="0" smtClean="0"/>
              <a:t>5- أن </a:t>
            </a:r>
            <a:r>
              <a:rPr lang="ar-EG" sz="2200" dirty="0"/>
              <a:t>يتم نشر التصحيح في جميع طبعات الصحيفة. إذ قد تلجأ إحدى الصحف لنشر التصحيح في الطبعة الأولى، ثم تحذفه في الطبعات التالية، وهو أمر غير جائز قانوناً ويعد تحايلاً والتفافاً على النص </a:t>
            </a:r>
            <a:r>
              <a:rPr lang="ar-EG" sz="2200" dirty="0" smtClean="0"/>
              <a:t>القانوني.</a:t>
            </a:r>
            <a:endParaRPr lang="ar-EG" sz="2200" dirty="0"/>
          </a:p>
        </p:txBody>
      </p:sp>
    </p:spTree>
    <p:extLst>
      <p:ext uri="{BB962C8B-B14F-4D97-AF65-F5344CB8AC3E}">
        <p14:creationId xmlns:p14="http://schemas.microsoft.com/office/powerpoint/2010/main" val="3127252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10000"/>
          </a:bodyPr>
          <a:lstStyle/>
          <a:p>
            <a:pPr marL="0" indent="0" algn="r" rtl="1">
              <a:buNone/>
            </a:pPr>
            <a:r>
              <a:rPr lang="ar-EG" dirty="0" smtClean="0"/>
              <a:t>6- يجب </a:t>
            </a:r>
            <a:r>
              <a:rPr lang="ar-EG" dirty="0"/>
              <a:t>أن يكون نشر التصحيح في نفس المكان الذي نشرت فيه المادة الصحفية موضع المساءلة.</a:t>
            </a:r>
          </a:p>
          <a:p>
            <a:pPr marL="0" indent="0" algn="r" rtl="1">
              <a:buNone/>
            </a:pPr>
            <a:r>
              <a:rPr lang="ar-EG" dirty="0" smtClean="0"/>
              <a:t>7- أن </a:t>
            </a:r>
            <a:r>
              <a:rPr lang="ar-EG" dirty="0"/>
              <a:t>يتم نشر التصحيح بنفس الحروف التي نشر بها المقال أو الخبر أو المادة الصحفية المطلوب تصحيحها.</a:t>
            </a:r>
          </a:p>
          <a:p>
            <a:pPr marL="0" indent="0" algn="r" rtl="1">
              <a:buNone/>
            </a:pPr>
            <a:r>
              <a:rPr lang="ar-EG" dirty="0" smtClean="0"/>
              <a:t>8- لا </a:t>
            </a:r>
            <a:r>
              <a:rPr lang="ar-EG" dirty="0"/>
              <a:t>يحق للصحيفة مطالبة طالب التصحيح بدفع مقابل مادي، إلا إذا كان متجاوزاً لضعف مساحة المقال أو الخبر المنشور. وفي هذه الحالة يلتزم طالب التصحيح بدفع مقابل نشر القدر الزائد محسوباً بسعر تعريفة الإعلان المقررة حينئذ. ويجوز للصحيفة إرجاء النشر حتى يقوم مقدم طلب التصحيح بسداد المصاريف.</a:t>
            </a:r>
          </a:p>
          <a:p>
            <a:pPr marL="0" indent="0" algn="r" rtl="1">
              <a:buNone/>
            </a:pPr>
            <a:r>
              <a:rPr lang="ar-EG" dirty="0" smtClean="0"/>
              <a:t>9- إن </a:t>
            </a:r>
            <a:r>
              <a:rPr lang="ar-EG" dirty="0"/>
              <a:t>المشرع أكد- بإلزام الصحيفة بنشر التصحيح- على سرعة إعادة الحقوق لأصحابها، ومنح المواطنين حق الدفاع عن أنفسهم وتصويب الصورة الخاطئة التي قد تنتج من جراء نشر معلومات خاطئة أو غير دقيقة، وأيضاً الحد من انتهاكات الصحافة لحرمة الحياة الخاصة للمواطنين.</a:t>
            </a:r>
          </a:p>
          <a:p>
            <a:pPr marL="0" indent="0" algn="r" rtl="1">
              <a:buNone/>
            </a:pPr>
            <a:endParaRPr lang="ar-EG" dirty="0"/>
          </a:p>
        </p:txBody>
      </p:sp>
    </p:spTree>
    <p:extLst>
      <p:ext uri="{BB962C8B-B14F-4D97-AF65-F5344CB8AC3E}">
        <p14:creationId xmlns:p14="http://schemas.microsoft.com/office/powerpoint/2010/main" val="44458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sz="3200" b="1" u="sng" dirty="0">
                <a:solidFill>
                  <a:srgbClr val="FF0000"/>
                </a:solidFill>
              </a:rPr>
              <a:t>حالات الامتناع عن نشر التصحيح:</a:t>
            </a:r>
            <a:endParaRPr lang="en-US" sz="32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marL="0" indent="0" algn="r" rtl="1">
              <a:lnSpc>
                <a:spcPct val="120000"/>
              </a:lnSpc>
              <a:buNone/>
            </a:pPr>
            <a:r>
              <a:rPr lang="ar-EG" dirty="0" smtClean="0"/>
              <a:t> </a:t>
            </a:r>
            <a:r>
              <a:rPr lang="ar-EG" dirty="0"/>
              <a:t>يجوز للصحيفة أن تمتنع عن نشر الرد والتصحيح في عدة حالات حددتها المادة 26 من قانون تنظيم الصحافة الصادر في مصر عام </a:t>
            </a:r>
            <a:r>
              <a:rPr lang="ar-EG" dirty="0" smtClean="0"/>
              <a:t>1996، </a:t>
            </a:r>
            <a:r>
              <a:rPr lang="ar-EG" dirty="0"/>
              <a:t>على النحو التالي</a:t>
            </a:r>
            <a:r>
              <a:rPr lang="ar-EG" dirty="0" smtClean="0"/>
              <a:t>:</a:t>
            </a:r>
          </a:p>
          <a:p>
            <a:pPr marL="514350" lvl="0" indent="-514350" algn="r" rtl="1">
              <a:buFont typeface="+mj-lt"/>
              <a:buAutoNum type="arabicParenR"/>
            </a:pPr>
            <a:r>
              <a:rPr lang="ar-EG" dirty="0"/>
              <a:t>إذا وصل التصحيح إلى الصحيفة بعد مضي ثلاثين يوماً على النشر. وقد تعمد المشرع ألا يذكر كلمة "شهر" بل استبدلها بثلاثين يوماً، لأن الشهر قد يكون ثلاثين أو واحد وثلاثين، وقد يكون ثمانية وعشرين أو تسعة وعشرين، كما هو الحال في شهر فبراير.</a:t>
            </a:r>
            <a:endParaRPr lang="en-US" dirty="0"/>
          </a:p>
          <a:p>
            <a:pPr marL="514350" lvl="0" indent="-514350" algn="r" rtl="1">
              <a:buFont typeface="+mj-lt"/>
              <a:buAutoNum type="arabicParenR"/>
            </a:pPr>
            <a:r>
              <a:rPr lang="ar-EG" dirty="0"/>
              <a:t>إذا سبق للصحيفة أن صححت من تلقاء نفسها ما يطلب تصحيحه.</a:t>
            </a:r>
            <a:endParaRPr lang="en-US" dirty="0"/>
          </a:p>
          <a:p>
            <a:pPr marL="514350" lvl="0" indent="-514350" algn="r" rtl="1">
              <a:buFont typeface="+mj-lt"/>
              <a:buAutoNum type="arabicParenR"/>
            </a:pPr>
            <a:r>
              <a:rPr lang="ar-EG" dirty="0"/>
              <a:t>إذا انطوى التصحيح على جريمة أو على ما يخالف النظام العام والآداب. إذ لا يعقل أن تنشر الصحيفة رداً أو تصحيحاً يحوي عبارات أو ألفاظاً تحوي سباً وقذفاً لآخرين أو تمثل انتهاكاً للآداب العامة والنظام العام في المجتمع.</a:t>
            </a:r>
            <a:endParaRPr lang="en-US" dirty="0"/>
          </a:p>
          <a:p>
            <a:pPr marL="0" indent="0" algn="r" rtl="1">
              <a:buNone/>
            </a:pPr>
            <a:endParaRPr lang="ar-EG" dirty="0"/>
          </a:p>
        </p:txBody>
      </p:sp>
    </p:spTree>
    <p:extLst>
      <p:ext uri="{BB962C8B-B14F-4D97-AF65-F5344CB8AC3E}">
        <p14:creationId xmlns:p14="http://schemas.microsoft.com/office/powerpoint/2010/main" val="3217328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sz="3200" b="1" u="sng" dirty="0">
                <a:solidFill>
                  <a:srgbClr val="FF0000"/>
                </a:solidFill>
              </a:rPr>
              <a:t>دور المجلس الأعلى </a:t>
            </a:r>
            <a:r>
              <a:rPr lang="ar-EG" sz="3200" b="1" u="sng" dirty="0" smtClean="0">
                <a:solidFill>
                  <a:srgbClr val="FF0000"/>
                </a:solidFill>
              </a:rPr>
              <a:t>للإعلام:</a:t>
            </a:r>
            <a:endParaRPr lang="ar-EG" sz="3200" b="1" dirty="0">
              <a:solidFill>
                <a:srgbClr val="FF0000"/>
              </a:solidFill>
            </a:endParaRPr>
          </a:p>
        </p:txBody>
      </p:sp>
      <p:sp>
        <p:nvSpPr>
          <p:cNvPr id="3" name="Content Placeholder 2"/>
          <p:cNvSpPr>
            <a:spLocks noGrp="1"/>
          </p:cNvSpPr>
          <p:nvPr>
            <p:ph idx="1"/>
          </p:nvPr>
        </p:nvSpPr>
        <p:spPr>
          <a:xfrm>
            <a:off x="457200" y="1295400"/>
            <a:ext cx="8229600" cy="5105400"/>
          </a:xfrm>
        </p:spPr>
        <p:txBody>
          <a:bodyPr>
            <a:normAutofit fontScale="25000" lnSpcReduction="20000"/>
          </a:bodyPr>
          <a:lstStyle/>
          <a:p>
            <a:pPr marL="0" indent="0" algn="r" rtl="1">
              <a:lnSpc>
                <a:spcPct val="120000"/>
              </a:lnSpc>
              <a:buNone/>
            </a:pPr>
            <a:r>
              <a:rPr lang="ar-EG" sz="8800" dirty="0"/>
              <a:t> </a:t>
            </a:r>
            <a:r>
              <a:rPr lang="ar-EG" sz="8800" dirty="0"/>
              <a:t>إذا لم يتم نشر التصحيح في المدة المنصوص عليها في المادة 24 من قانون تنظيم الصحافة، جا</a:t>
            </a:r>
            <a:r>
              <a:rPr lang="ar-EG" sz="8800" dirty="0"/>
              <a:t>ز لذي الشأن أن يخطر المجلس الأعلى للصحافة بهذا الأمر. وقد أتاحت المادة 15 من اللائحة التنفيذية لقانون تنظيم الصحافة لطالب التصحيح أن يرفع الأمر إلى الأمين العام للمجلس بكتاب موصي عليه بعلم الوصول أو ما يقوم مقامه، أي تسليم التصحيح بصفة شخصية لأمانة المجلس، مرفقاً به صورة من طلب التصحيح وصورة مما يكون متوافراً لديه من المستندات التي بعث بها إلى الصحيفة المعنية</a:t>
            </a:r>
            <a:r>
              <a:rPr lang="ar-EG" sz="8800" dirty="0" smtClean="0"/>
              <a:t>.</a:t>
            </a:r>
          </a:p>
          <a:p>
            <a:pPr marL="0" indent="0" algn="r" rtl="1">
              <a:lnSpc>
                <a:spcPct val="120000"/>
              </a:lnSpc>
              <a:buNone/>
            </a:pPr>
            <a:r>
              <a:rPr lang="ar-EG" sz="8800" dirty="0" smtClean="0"/>
              <a:t>ويلاحظ </a:t>
            </a:r>
            <a:r>
              <a:rPr lang="ar-EG" sz="8800" dirty="0"/>
              <a:t>من قراءة المادة 20 من اللائحة التنفيذية لقانون تنظيم الصحافة رقم 96 لسنة 1996، وجود إشكالية تتعلق بالبطء في إنصاف المواطن المصري الذي تعرض للسب والقذف من جانب إحدى الصحف، إذ نصت هذه المادة على أن (تحال الشكاوى المقدمة من ذوي الشأن ضد الصحفي إلى لجنة الشكاوى وطلبات الرد والتصحيح لفحصها وإعداد تقرير عنها خلال أسبوعين من تاريخ إحالتها إليها. ويعرض التقرير على المجلس ليقرر ما يراه بشأنه في ضوء ما ورد بالفقرة الثانية من المادة 39 من قانون الصحافة) والتي تنص على أن (يتولى المجلس بحث الشكوى وإبلاغ النتيجة إلى نقابة الصحفيين في حالة توافر الدلائل الكافية على صحة ما جاء بالشكوى</a:t>
            </a:r>
            <a:r>
              <a:rPr lang="ar-EG" sz="8800" dirty="0" smtClean="0"/>
              <a:t>).</a:t>
            </a:r>
          </a:p>
        </p:txBody>
      </p:sp>
    </p:spTree>
    <p:extLst>
      <p:ext uri="{BB962C8B-B14F-4D97-AF65-F5344CB8AC3E}">
        <p14:creationId xmlns:p14="http://schemas.microsoft.com/office/powerpoint/2010/main" val="1203613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marL="0" indent="0" algn="r" rtl="1">
              <a:buNone/>
            </a:pPr>
            <a:r>
              <a:rPr lang="ar-EG" sz="3000" dirty="0"/>
              <a:t>وهكذا نرى النصوص القانونية قاصرة وبطيئة في إنصاف المواطن المصري الذي يقع عليه الضرر، بنشر رده، إذ تستغرق عملية الرد  والتصحيح أحياناً عدة أسابيع، وقد تستغرق عدة شهور. إذ لم تحدد المادة 27 من قانون تنظيم الصحافة ولا المادة 15 من اللائحة التنفيذية لهذا القانون الإجراءات التي يجب على المجلس الأعلى للصحافة اتخاذها فيما يتعلق بإخطار ذوي الشأن عن امتناع رئيس التحرير أو المحرر المسئول عن نشر التصحيح. إذ كان يفضل النص على سرعة فحص الشكوى خلال مدة زمنية لا تتعدى أسبوعاً واحداً وإلزام الصحيفة بنشر التصحيح خلال ثلاثة أيام على الأكثر أو في أول عدد يظهر من الصحيفة بجميع طبعاتها أيهما يقع أولاً.</a:t>
            </a:r>
          </a:p>
          <a:p>
            <a:pPr marL="0" indent="0" algn="r" rtl="1">
              <a:buNone/>
            </a:pPr>
            <a:r>
              <a:rPr lang="ar-EG" b="1" dirty="0"/>
              <a:t>ومن أهم عيوب هذا القانون أيضاً، عدم معالجته لحق الرد والتصحيح للورثة الشرعيين في حالة الوفاة.</a:t>
            </a:r>
            <a:endParaRPr lang="en-US" dirty="0"/>
          </a:p>
          <a:p>
            <a:pPr marL="0" indent="0" algn="r" rtl="1">
              <a:buNone/>
            </a:pPr>
            <a:endParaRPr lang="ar-EG" dirty="0"/>
          </a:p>
        </p:txBody>
      </p:sp>
    </p:spTree>
    <p:extLst>
      <p:ext uri="{BB962C8B-B14F-4D97-AF65-F5344CB8AC3E}">
        <p14:creationId xmlns:p14="http://schemas.microsoft.com/office/powerpoint/2010/main" val="2054956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sz="3200" b="1" u="sng" dirty="0" smtClean="0">
                <a:solidFill>
                  <a:srgbClr val="FF0000"/>
                </a:solidFill>
              </a:rPr>
              <a:t>عقوبة </a:t>
            </a:r>
            <a:r>
              <a:rPr lang="ar-EG" sz="3200" b="1" u="sng" dirty="0">
                <a:solidFill>
                  <a:srgbClr val="FF0000"/>
                </a:solidFill>
              </a:rPr>
              <a:t>الامتناع عن نشر التصحيح:</a:t>
            </a:r>
            <a:endParaRPr lang="en-US" sz="3200" b="1" dirty="0">
              <a:solidFill>
                <a:srgbClr val="FF0000"/>
              </a:solidFill>
            </a:endParaRPr>
          </a:p>
        </p:txBody>
      </p:sp>
      <p:sp>
        <p:nvSpPr>
          <p:cNvPr id="3" name="Content Placeholder 2"/>
          <p:cNvSpPr>
            <a:spLocks noGrp="1"/>
          </p:cNvSpPr>
          <p:nvPr>
            <p:ph idx="1"/>
          </p:nvPr>
        </p:nvSpPr>
        <p:spPr>
          <a:xfrm>
            <a:off x="457200" y="1219200"/>
            <a:ext cx="8229600" cy="5334000"/>
          </a:xfrm>
        </p:spPr>
        <p:txBody>
          <a:bodyPr>
            <a:normAutofit fontScale="25000" lnSpcReduction="20000"/>
          </a:bodyPr>
          <a:lstStyle/>
          <a:p>
            <a:pPr marL="0" indent="0" algn="r" rtl="1">
              <a:lnSpc>
                <a:spcPct val="120000"/>
              </a:lnSpc>
              <a:buNone/>
            </a:pPr>
            <a:r>
              <a:rPr lang="ar-EG" sz="9600" dirty="0" smtClean="0"/>
              <a:t>يعاقب </a:t>
            </a:r>
            <a:r>
              <a:rPr lang="ar-EG" sz="9600" dirty="0"/>
              <a:t>مرتكب جريمة الامتناع عن نشر التصحيح بعقوبة الجنحة، وهي - طبقاً لنص المادة 28 من قانون تنظيم الصحافة- الحبس مدة لا تقل عن ثلاثة أشهر وبغرامة لا تقل عن ألف جنيه ولا تتجاوز أربعة آلاف جنيه أو بإحدى هاتين العقوبتين. كما خول المشرع للمحكمة التي تنظر الدعوى المقامة من طالب التصحيح الذي تعرض للنشر، أن تحكم بالعقوبة سالفة الذكر (الحبس والغرامة أو بإحداهما) ولها أيضاً أن تأمر بنشر الحكم الصادر بالعقوبة أو بالتعويض المدني في صحيفة يومية واحدة على نفقة الصحيفة محل الاتهام، ونشر هذا الحكم أيضاً في ذات الصحيفة التي نشر بها المقال أو الخبر موضوع الدعوى خلال مدة لا تجاوز خمسة عشر يوماً من تاريخ صدور الحكم النهائي إذا كان حضورياً أو من تاريخ إعلانه إذا كان غيابياً</a:t>
            </a:r>
            <a:r>
              <a:rPr lang="ar-EG" sz="9600" dirty="0" smtClean="0"/>
              <a:t>.</a:t>
            </a:r>
          </a:p>
          <a:p>
            <a:pPr marL="0" indent="0" algn="r" rtl="1">
              <a:buNone/>
            </a:pPr>
            <a:endParaRPr lang="ar-EG" sz="9600" dirty="0" smtClean="0"/>
          </a:p>
          <a:p>
            <a:pPr marL="0" indent="0" algn="r" rtl="1">
              <a:buNone/>
            </a:pPr>
            <a:r>
              <a:rPr lang="ar-EG" sz="9600" b="1" u="sng" dirty="0">
                <a:solidFill>
                  <a:srgbClr val="FF0000"/>
                </a:solidFill>
              </a:rPr>
              <a:t>انقضاء الدعوى الجنائية:</a:t>
            </a:r>
            <a:endParaRPr lang="en-US" sz="9600" b="1" dirty="0">
              <a:solidFill>
                <a:srgbClr val="FF0000"/>
              </a:solidFill>
            </a:endParaRPr>
          </a:p>
          <a:p>
            <a:pPr marL="0" indent="0" algn="r" rtl="1">
              <a:buNone/>
            </a:pPr>
            <a:r>
              <a:rPr lang="ar-EG" sz="9600" b="1" dirty="0" smtClean="0"/>
              <a:t>وفقاً </a:t>
            </a:r>
            <a:r>
              <a:rPr lang="ar-EG" sz="9600" b="1" dirty="0"/>
              <a:t>لما أورده المشرع في المادة 29 من قانون تنظيم الصحافة، تنقضي الدعوى الجنائية بالنسبة لمرتكبي جريمة الامتناع عن النشر سواء كان رئيس التحرير أو المحرر المسئول، إذا قامت الصحيفة بنشر التصحيح قبل تحريك الدعوى الجنائية ضد أي منهما.</a:t>
            </a:r>
            <a:endParaRPr lang="en-US" sz="6000" dirty="0"/>
          </a:p>
          <a:p>
            <a:pPr marL="0" indent="0" algn="r" rtl="1">
              <a:buNone/>
            </a:pPr>
            <a:endParaRPr lang="en-US" sz="4500" dirty="0"/>
          </a:p>
          <a:p>
            <a:pPr marL="0" indent="0" algn="r" rtl="1">
              <a:buNone/>
            </a:pPr>
            <a:endParaRPr lang="ar-EG" dirty="0"/>
          </a:p>
        </p:txBody>
      </p:sp>
    </p:spTree>
    <p:extLst>
      <p:ext uri="{BB962C8B-B14F-4D97-AF65-F5344CB8AC3E}">
        <p14:creationId xmlns:p14="http://schemas.microsoft.com/office/powerpoint/2010/main" val="1120048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124</TotalTime>
  <Words>2202</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مادة/الإعلام و حقوق الانسان أ.د/ عبد الله زلطة</vt:lpstr>
      <vt:lpstr>حق الرد والتصحيح  في قانون الصحافة المصري</vt:lpstr>
      <vt:lpstr>PowerPoint Presentation</vt:lpstr>
      <vt:lpstr>كيف يتم التصحيح</vt:lpstr>
      <vt:lpstr>PowerPoint Presentation</vt:lpstr>
      <vt:lpstr>حالات الامتناع عن نشر التصحيح:</vt:lpstr>
      <vt:lpstr>دور المجلس الأعلى للإعلام:</vt:lpstr>
      <vt:lpstr>PowerPoint Presentation</vt:lpstr>
      <vt:lpstr>عقوبة الامتناع عن نشر التصحيح:</vt:lpstr>
      <vt:lpstr>حق الرد والتصحيح في قانون المطبوعات الكويتي</vt:lpstr>
      <vt:lpstr>PowerPoint Presentation</vt:lpstr>
      <vt:lpstr>PowerPoint Presentation</vt:lpstr>
      <vt:lpstr>حق الرد والتصحيح في نظام المطابع والمطبوعات السعودي</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مادة/الإعلام و حقوق الانسان أ.د/ عبد الله زلطة</dc:title>
  <dc:creator>ok</dc:creator>
  <cp:lastModifiedBy>ok</cp:lastModifiedBy>
  <cp:revision>12</cp:revision>
  <dcterms:created xsi:type="dcterms:W3CDTF">2006-08-16T00:00:00Z</dcterms:created>
  <dcterms:modified xsi:type="dcterms:W3CDTF">2020-03-17T10:35:16Z</dcterms:modified>
</cp:coreProperties>
</file>